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sldIdLst>
    <p:sldId id="256" r:id="rId2"/>
    <p:sldId id="265" r:id="rId3"/>
    <p:sldId id="257" r:id="rId4"/>
    <p:sldId id="269" r:id="rId5"/>
    <p:sldId id="266" r:id="rId6"/>
    <p:sldId id="264" r:id="rId7"/>
    <p:sldId id="273" r:id="rId8"/>
    <p:sldId id="272" r:id="rId9"/>
    <p:sldId id="278" r:id="rId10"/>
    <p:sldId id="274" r:id="rId11"/>
    <p:sldId id="275" r:id="rId12"/>
    <p:sldId id="263" r:id="rId13"/>
    <p:sldId id="271" r:id="rId14"/>
    <p:sldId id="277" r:id="rId15"/>
    <p:sldId id="270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AB0D08-7920-C49F-2B61-26655B0D0ACE}" v="19" dt="2024-06-02T22:59:56.991"/>
    <p1510:client id="{F33EAD13-2AA2-4F02-82E5-90F01D10C39A}" v="1720" dt="2024-06-03T18:16:01.6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2" autoAdjust="0"/>
    <p:restoredTop sz="94660"/>
  </p:normalViewPr>
  <p:slideViewPr>
    <p:cSldViewPr snapToGrid="0">
      <p:cViewPr varScale="1">
        <p:scale>
          <a:sx n="77" d="100"/>
          <a:sy n="77" d="100"/>
        </p:scale>
        <p:origin x="1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03.06.2024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Велесова Даниила Игоревича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03.06.2024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Велесова Даниила Игоревича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03.06.2024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Велесова Даниила Игоревича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03.06.2024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Велесова Даниила Игоревича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03.06.2024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Велесова Даниила Игоревича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03.06.2024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Велесова Даниила Игоревича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03.06.2024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Велесова Даниила Игоревича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03.06.2024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Велесова Даниила Игоревича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03.06.2024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Велесова Даниила Игоревича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03.06.2024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Велесова Даниила Игоревича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03.06.2024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Велесова Даниила Игоревича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03.06.2024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ВКР (б) студента Велесова Даниила Игоревича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8.png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9.png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800225" y="427038"/>
            <a:ext cx="9144000" cy="949325"/>
          </a:xfrm>
        </p:spPr>
        <p:txBody>
          <a:bodyPr/>
          <a:lstStyle/>
          <a:p>
            <a:r>
              <a:rPr lang="ru-RU" sz="2600" dirty="0">
                <a:solidFill>
                  <a:schemeClr val="bg1"/>
                </a:solidFill>
                <a:latin typeface="Century Gothic"/>
                <a:cs typeface="Times New Roman"/>
              </a:rPr>
              <a:t>Московский авиационный институт</a:t>
            </a:r>
            <a:br>
              <a:rPr lang="ru-RU" sz="2600" dirty="0">
                <a:solidFill>
                  <a:schemeClr val="bg1"/>
                </a:solidFill>
                <a:latin typeface="Century Gothic"/>
                <a:cs typeface="Times New Roman"/>
              </a:rPr>
            </a:br>
            <a:r>
              <a:rPr lang="ru-RU" sz="2600" dirty="0">
                <a:solidFill>
                  <a:schemeClr val="bg1"/>
                </a:solidFill>
                <a:latin typeface="Century Gothic"/>
                <a:cs typeface="Times New Roman"/>
              </a:rPr>
              <a:t> (национальный исследовательский институт)</a:t>
            </a:r>
            <a:endParaRPr lang="ru-RU" dirty="0">
              <a:solidFill>
                <a:schemeClr val="bg1"/>
              </a:solidFill>
              <a:latin typeface="Century Gothic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2731610"/>
            <a:ext cx="9144000" cy="1655762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ru-RU" sz="2800" dirty="0">
                <a:solidFill>
                  <a:schemeClr val="bg1"/>
                </a:solidFill>
                <a:latin typeface="Century Gothic"/>
                <a:cs typeface="Times New Roman"/>
              </a:rPr>
              <a:t>Выпускная квалификационная работа на тему:</a:t>
            </a:r>
            <a:endParaRPr lang="ru-RU" sz="2800">
              <a:solidFill>
                <a:schemeClr val="bg1"/>
              </a:solidFill>
              <a:latin typeface="Century Gothic"/>
            </a:endParaRPr>
          </a:p>
          <a:p>
            <a:r>
              <a:rPr lang="ru-RU" sz="2800" b="1" dirty="0">
                <a:latin typeface="Century Gothic"/>
                <a:cs typeface="Times New Roman"/>
              </a:rPr>
              <a:t>«Фильтрация двумерного траекторного сигнала для формирования радиолокационных изображений на беспилотных аппаратах»</a:t>
            </a:r>
            <a:endParaRPr lang="ru-RU" sz="2800">
              <a:latin typeface="Century Gothic"/>
              <a:ea typeface="Calibri"/>
              <a:cs typeface="Calibri"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890EF1-0305-9B4C-C2E3-ACAE366D0A9B}"/>
              </a:ext>
            </a:extLst>
          </p:cNvPr>
          <p:cNvSpPr txBox="1"/>
          <p:nvPr/>
        </p:nvSpPr>
        <p:spPr>
          <a:xfrm>
            <a:off x="811192" y="4681864"/>
            <a:ext cx="1057644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gl-ES" sz="2400" b="1" noProof="1">
                <a:latin typeface="Century Gothic"/>
                <a:cs typeface="Times New Roman"/>
              </a:rPr>
              <a:t>Студент</a:t>
            </a:r>
            <a:r>
              <a:rPr lang="gl-ES" sz="2400" noProof="1">
                <a:latin typeface="Century Gothic"/>
                <a:cs typeface="Times New Roman"/>
              </a:rPr>
              <a:t>: Велесов Даниил Игоревич</a:t>
            </a:r>
            <a:endParaRPr lang="gl-ES" sz="2400" noProof="1">
              <a:latin typeface="Century Gothic"/>
              <a:ea typeface="Calibri" panose="020F0502020204030204"/>
              <a:cs typeface="Times New Roman"/>
            </a:endParaRPr>
          </a:p>
          <a:p>
            <a:r>
              <a:rPr lang="gl-ES" sz="2400" b="1" noProof="1">
                <a:latin typeface="Century Gothic"/>
                <a:cs typeface="Times New Roman"/>
              </a:rPr>
              <a:t>Группа</a:t>
            </a:r>
            <a:r>
              <a:rPr lang="gl-ES" sz="2400" noProof="1">
                <a:latin typeface="Century Gothic"/>
                <a:cs typeface="Times New Roman"/>
              </a:rPr>
              <a:t>: М8О-408Б-20</a:t>
            </a:r>
            <a:endParaRPr lang="gl-ES" sz="2400" noProof="1">
              <a:latin typeface="Century Gothic"/>
              <a:ea typeface="Calibri"/>
              <a:cs typeface="Calibri"/>
            </a:endParaRPr>
          </a:p>
          <a:p>
            <a:r>
              <a:rPr lang="gl-ES" sz="2400" b="1" noProof="1">
                <a:latin typeface="Century Gothic"/>
                <a:cs typeface="Times New Roman"/>
              </a:rPr>
              <a:t>Руководитель проекта</a:t>
            </a:r>
            <a:r>
              <a:rPr lang="gl-ES" sz="2400" noProof="1">
                <a:latin typeface="Century Gothic"/>
                <a:cs typeface="Times New Roman"/>
              </a:rPr>
              <a:t>: Гаврилов Константин Юрьевич – </a:t>
            </a:r>
            <a:r>
              <a:rPr lang="gl-ES" sz="2400" noProof="1">
                <a:latin typeface="Century Gothic"/>
                <a:ea typeface="+mn-lt"/>
                <a:cs typeface="Times New Roman"/>
              </a:rPr>
              <a:t>Доктор технических наук, профессор</a:t>
            </a:r>
            <a:r>
              <a:rPr lang="gl-ES" sz="2400" noProof="1">
                <a:latin typeface="Century Gothic"/>
                <a:cs typeface="Times New Roman"/>
              </a:rPr>
              <a:t> кафедры 806 МАИ</a:t>
            </a:r>
            <a:endParaRPr lang="gl-ES" sz="2400" noProof="1">
              <a:latin typeface="Century Gothic"/>
              <a:ea typeface="Calibri"/>
              <a:cs typeface="Calibri"/>
            </a:endParaRPr>
          </a:p>
        </p:txBody>
      </p:sp>
      <p:pic>
        <p:nvPicPr>
          <p:cNvPr id="5" name="Рисунок 4" descr="ФГБОУ ВО «Московский авиационный институт (национальный исследовательский  университет)» | WOWPROFI">
            <a:extLst>
              <a:ext uri="{FF2B5EF4-FFF2-40B4-BE49-F238E27FC236}">
                <a16:creationId xmlns:a16="http://schemas.microsoft.com/office/drawing/2014/main" id="{ADCA64F5-EA77-CF5C-A5E6-BF469513B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79" y="88757"/>
            <a:ext cx="1245034" cy="1182866"/>
          </a:xfrm>
          <a:prstGeom prst="rect">
            <a:avLst/>
          </a:prstGeom>
        </p:spPr>
      </p:pic>
      <p:pic>
        <p:nvPicPr>
          <p:cNvPr id="7" name="Рисунок 6" descr="Изображение выглядит как символ, Дорожный знак, знак, тре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CFB2EE32-F536-B86D-277F-230D42E2C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5279" y="-1043"/>
            <a:ext cx="1251276" cy="1379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924039-A189-9264-A502-4A5015C51063}"/>
              </a:ext>
            </a:extLst>
          </p:cNvPr>
          <p:cNvSpPr txBox="1"/>
          <p:nvPr/>
        </p:nvSpPr>
        <p:spPr>
          <a:xfrm>
            <a:off x="5156547" y="6388274"/>
            <a:ext cx="52504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noProof="1">
                <a:latin typeface="Century Gothic"/>
                <a:ea typeface="Calibri"/>
                <a:cs typeface="Calibri"/>
              </a:rPr>
              <a:t>Москва - 2024</a:t>
            </a:r>
            <a:endParaRPr lang="en-US" noProof="1">
              <a:latin typeface="Century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FDFD43-7405-1CDB-6FAD-5F1B84A0EF99}"/>
              </a:ext>
            </a:extLst>
          </p:cNvPr>
          <p:cNvSpPr txBox="1"/>
          <p:nvPr/>
        </p:nvSpPr>
        <p:spPr>
          <a:xfrm>
            <a:off x="2620027" y="1534438"/>
            <a:ext cx="80479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noProof="1">
                <a:solidFill>
                  <a:schemeClr val="bg1"/>
                </a:solidFill>
                <a:latin typeface="Century Gothic"/>
                <a:ea typeface="Calibri"/>
                <a:cs typeface="Calibri"/>
              </a:rPr>
              <a:t>Институт №8 "Компьютерные науки и прикладная математика"</a:t>
            </a:r>
            <a:endParaRPr lang="en-US" noProof="1">
              <a:solidFill>
                <a:schemeClr val="bg1"/>
              </a:solidFill>
              <a:latin typeface="Century Gothic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3CE8D4-12BC-10E9-D295-1FED975F802B}"/>
              </a:ext>
            </a:extLst>
          </p:cNvPr>
          <p:cNvSpPr txBox="1"/>
          <p:nvPr/>
        </p:nvSpPr>
        <p:spPr>
          <a:xfrm>
            <a:off x="2359068" y="1993726"/>
            <a:ext cx="83402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noProof="1">
                <a:solidFill>
                  <a:schemeClr val="bg1"/>
                </a:solidFill>
                <a:latin typeface="Century Gothic"/>
                <a:ea typeface="Calibri"/>
                <a:cs typeface="Calibri"/>
              </a:rPr>
              <a:t>Кафедра №806 "Вычислительные математика и программирование"</a:t>
            </a:r>
            <a:endParaRPr lang="en-US" noProof="1">
              <a:solidFill>
                <a:schemeClr val="bg1"/>
              </a:solidFill>
              <a:latin typeface="Century Gothic"/>
            </a:endParaRPr>
          </a:p>
        </p:txBody>
      </p:sp>
      <p:pic>
        <p:nvPicPr>
          <p:cNvPr id="11" name="Picture 10" descr="A blue shield with a plane and text&#10;&#10;Автоматически созданное описание">
            <a:extLst>
              <a:ext uri="{FF2B5EF4-FFF2-40B4-BE49-F238E27FC236}">
                <a16:creationId xmlns:a16="http://schemas.microsoft.com/office/drawing/2014/main" id="{981A99F2-F061-7B3C-79DD-AA8C40F60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9" y="-1043"/>
            <a:ext cx="1444634" cy="137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B0741F-054A-A4A6-E434-23EAF4294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825" y="365125"/>
            <a:ext cx="10347933" cy="1344613"/>
          </a:xfrm>
        </p:spPr>
        <p:txBody>
          <a:bodyPr>
            <a:normAutofit/>
          </a:bodyPr>
          <a:lstStyle/>
          <a:p>
            <a:r>
              <a:rPr lang="ru-RU" sz="2800" b="1" dirty="0">
                <a:solidFill>
                  <a:srgbClr val="00B0F0"/>
                </a:solidFill>
                <a:latin typeface="Century Gothic"/>
                <a:cs typeface="Calibri Light"/>
              </a:rPr>
              <a:t>Множественный фильтр</a:t>
            </a:r>
          </a:p>
        </p:txBody>
      </p:sp>
      <p:pic>
        <p:nvPicPr>
          <p:cNvPr id="4" name="Content Placeholder 3" descr="A black background with a light&#10;&#10;Автоматически созданное описание">
            <a:extLst>
              <a:ext uri="{FF2B5EF4-FFF2-40B4-BE49-F238E27FC236}">
                <a16:creationId xmlns:a16="http://schemas.microsoft.com/office/drawing/2014/main" id="{06CAE9A4-076A-BD9C-3233-4FBD4CDFD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5881" y="1714772"/>
            <a:ext cx="3879937" cy="3685784"/>
          </a:xfrm>
        </p:spPr>
      </p:pic>
      <p:pic>
        <p:nvPicPr>
          <p:cNvPr id="5" name="Рисунок 4" descr="ФГБОУ ВО «Московский авиационный институт (национальный исследовательский  университет)» | WOWPROFI">
            <a:extLst>
              <a:ext uri="{FF2B5EF4-FFF2-40B4-BE49-F238E27FC236}">
                <a16:creationId xmlns:a16="http://schemas.microsoft.com/office/drawing/2014/main" id="{2D9A72FC-B148-3C93-F269-02C4AB940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63807"/>
            <a:ext cx="702240" cy="681825"/>
          </a:xfrm>
          <a:prstGeom prst="rect">
            <a:avLst/>
          </a:prstGeom>
        </p:spPr>
      </p:pic>
      <p:pic>
        <p:nvPicPr>
          <p:cNvPr id="3" name="Рисунок 2" descr="Изображение выглядит как черный, темнота, черно-белый, Черно-белая фотография&#10;&#10;Автоматически созданное описание">
            <a:extLst>
              <a:ext uri="{FF2B5EF4-FFF2-40B4-BE49-F238E27FC236}">
                <a16:creationId xmlns:a16="http://schemas.microsoft.com/office/drawing/2014/main" id="{731E752A-C654-A5A5-EDB2-D602E791E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958" y="1707520"/>
            <a:ext cx="3997891" cy="36934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70076F-E115-0483-502F-9FCF32D49A9F}"/>
              </a:ext>
            </a:extLst>
          </p:cNvPr>
          <p:cNvSpPr txBox="1"/>
          <p:nvPr/>
        </p:nvSpPr>
        <p:spPr>
          <a:xfrm>
            <a:off x="1179534" y="5574083"/>
            <a:ext cx="41022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latin typeface="Century Gothic"/>
                <a:ea typeface="Calibri"/>
                <a:cs typeface="Calibri"/>
              </a:rPr>
              <a:t>Использование одного фильтра</a:t>
            </a:r>
            <a:endParaRPr lang="ru-RU" dirty="0">
              <a:latin typeface="Century Gothic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B81FE3-546C-0752-574C-9340935426E1}"/>
              </a:ext>
            </a:extLst>
          </p:cNvPr>
          <p:cNvSpPr txBox="1"/>
          <p:nvPr/>
        </p:nvSpPr>
        <p:spPr>
          <a:xfrm>
            <a:off x="6440466" y="5574081"/>
            <a:ext cx="468682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dirty="0">
                <a:latin typeface="Century Gothic"/>
                <a:ea typeface="Calibri"/>
                <a:cs typeface="Calibri"/>
              </a:rPr>
              <a:t>Использование двух фильтров</a:t>
            </a:r>
            <a:endParaRPr lang="ru-RU"/>
          </a:p>
          <a:p>
            <a:pPr algn="ctr"/>
            <a:r>
              <a:rPr lang="ru-RU" dirty="0">
                <a:latin typeface="Century Gothic"/>
                <a:cs typeface="Calibri"/>
              </a:rPr>
              <a:t>(Нижняя точка стала более читаемой)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E225CEB-3434-3525-7CA3-B817E46D7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668" y="-609"/>
            <a:ext cx="2743200" cy="365125"/>
          </a:xfrm>
        </p:spPr>
        <p:txBody>
          <a:bodyPr/>
          <a:lstStyle/>
          <a:p>
            <a:fld id="{285DC19C-03DA-4066-9FF7-D0BF1BC6D6F6}" type="slidenum">
              <a:rPr lang="ru-RU" sz="2800" dirty="0" smtClean="0">
                <a:latin typeface="Century Gothic"/>
              </a:rPr>
              <a:t>10</a:t>
            </a:fld>
            <a:endParaRPr lang="en-US" sz="2800" dirty="0">
              <a:latin typeface="Century Gothic"/>
            </a:endParaRPr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CDD91E98-CE9B-5ACD-4892-A0231C155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Велесова Даниила Игоревича</a:t>
            </a:r>
          </a:p>
        </p:txBody>
      </p:sp>
    </p:spTree>
    <p:extLst>
      <p:ext uri="{BB962C8B-B14F-4D97-AF65-F5344CB8AC3E}">
        <p14:creationId xmlns:p14="http://schemas.microsoft.com/office/powerpoint/2010/main" val="3465643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B0741F-054A-A4A6-E434-23EAF4294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825" y="365125"/>
            <a:ext cx="10347933" cy="1344613"/>
          </a:xfrm>
        </p:spPr>
        <p:txBody>
          <a:bodyPr>
            <a:normAutofit/>
          </a:bodyPr>
          <a:lstStyle/>
          <a:p>
            <a:r>
              <a:rPr lang="ru-RU" sz="2800" b="1" dirty="0">
                <a:solidFill>
                  <a:srgbClr val="00B0F0"/>
                </a:solidFill>
                <a:latin typeface="Century Gothic"/>
                <a:cs typeface="Calibri Light"/>
              </a:rPr>
              <a:t>Множественный фильтр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CE7AC6-60AE-8CA3-0604-E38CA2F58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8090" y="5792199"/>
            <a:ext cx="7686806" cy="572654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0" indent="0">
              <a:buNone/>
            </a:pPr>
            <a:r>
              <a:rPr lang="ru-RU" sz="2600" dirty="0">
                <a:latin typeface="Century Gothic"/>
                <a:cs typeface="Calibri"/>
              </a:rPr>
              <a:t>Наложение нескольких фильтров на одной точке</a:t>
            </a:r>
          </a:p>
        </p:txBody>
      </p:sp>
      <p:pic>
        <p:nvPicPr>
          <p:cNvPr id="5" name="Рисунок 4" descr="ФГБОУ ВО «Московский авиационный институт (национальный исследовательский  университет)» | WOWPROFI">
            <a:extLst>
              <a:ext uri="{FF2B5EF4-FFF2-40B4-BE49-F238E27FC236}">
                <a16:creationId xmlns:a16="http://schemas.microsoft.com/office/drawing/2014/main" id="{2D9A72FC-B148-3C93-F269-02C4AB940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363807"/>
            <a:ext cx="702240" cy="681825"/>
          </a:xfrm>
          <a:prstGeom prst="rect">
            <a:avLst/>
          </a:prstGeom>
        </p:spPr>
      </p:pic>
      <p:pic>
        <p:nvPicPr>
          <p:cNvPr id="4" name="Рисунок 3" descr="Изображение выглядит как черный, снимок экрана, устройство&#10;&#10;Автоматически созданное описание">
            <a:extLst>
              <a:ext uri="{FF2B5EF4-FFF2-40B4-BE49-F238E27FC236}">
                <a16:creationId xmlns:a16="http://schemas.microsoft.com/office/drawing/2014/main" id="{8A666632-8719-F6D5-47A0-8F6312B1F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221" y="1495360"/>
            <a:ext cx="7488215" cy="406560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1DC70-9A39-860A-AF65-9A635CDD9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6984" y="-609"/>
            <a:ext cx="2743200" cy="365125"/>
          </a:xfrm>
        </p:spPr>
        <p:txBody>
          <a:bodyPr/>
          <a:lstStyle/>
          <a:p>
            <a:fld id="{285DC19C-03DA-4066-9FF7-D0BF1BC6D6F6}" type="slidenum">
              <a:rPr lang="ru-RU" sz="2800" dirty="0" smtClean="0">
                <a:latin typeface="Century Gothic"/>
              </a:rPr>
              <a:t>11</a:t>
            </a:fld>
            <a:endParaRPr lang="en-US" sz="2800" dirty="0">
              <a:latin typeface="Century Gothic"/>
            </a:endParaRP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74756795-9692-D720-4522-8B470D79D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Велесова Даниила Игоревича</a:t>
            </a:r>
          </a:p>
        </p:txBody>
      </p:sp>
    </p:spTree>
    <p:extLst>
      <p:ext uri="{BB962C8B-B14F-4D97-AF65-F5344CB8AC3E}">
        <p14:creationId xmlns:p14="http://schemas.microsoft.com/office/powerpoint/2010/main" val="353569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B0741F-054A-A4A6-E434-23EAF4294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250" y="302495"/>
            <a:ext cx="10410564" cy="1407243"/>
          </a:xfrm>
        </p:spPr>
        <p:txBody>
          <a:bodyPr/>
          <a:lstStyle/>
          <a:p>
            <a:r>
              <a:rPr lang="ru-RU" sz="4000" b="1" dirty="0">
                <a:solidFill>
                  <a:srgbClr val="00B0F0"/>
                </a:solidFill>
                <a:latin typeface="Century Gothic"/>
                <a:cs typeface="Calibri Light"/>
              </a:rPr>
              <a:t>Описание программной разработки</a:t>
            </a:r>
          </a:p>
        </p:txBody>
      </p:sp>
      <p:pic>
        <p:nvPicPr>
          <p:cNvPr id="5" name="Рисунок 4" descr="ФГБОУ ВО «Московский авиационный институт (национальный исследовательский  университет)» | WOWPROFI">
            <a:extLst>
              <a:ext uri="{FF2B5EF4-FFF2-40B4-BE49-F238E27FC236}">
                <a16:creationId xmlns:a16="http://schemas.microsoft.com/office/drawing/2014/main" id="{2D9A72FC-B148-3C93-F269-02C4AB940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26" y="301177"/>
            <a:ext cx="837939" cy="817524"/>
          </a:xfrm>
          <a:prstGeom prst="rect">
            <a:avLst/>
          </a:prstGeom>
        </p:spPr>
      </p:pic>
      <p:pic>
        <p:nvPicPr>
          <p:cNvPr id="7" name="Content Placeholder 6" descr="A qr code on a white background&#10;&#10;Автоматически созданное описание">
            <a:extLst>
              <a:ext uri="{FF2B5EF4-FFF2-40B4-BE49-F238E27FC236}">
                <a16:creationId xmlns:a16="http://schemas.microsoft.com/office/drawing/2014/main" id="{84AFF707-93BC-2CAB-CD3C-38F11B26D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93771" y="1601777"/>
            <a:ext cx="4955609" cy="4955609"/>
          </a:xfrm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4F2C26-BB24-BB49-2BA1-38506A367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668" y="-609"/>
            <a:ext cx="2743200" cy="365125"/>
          </a:xfrm>
        </p:spPr>
        <p:txBody>
          <a:bodyPr/>
          <a:lstStyle/>
          <a:p>
            <a:fld id="{285DC19C-03DA-4066-9FF7-D0BF1BC6D6F6}" type="slidenum">
              <a:rPr lang="ru-RU" sz="2800" dirty="0" smtClean="0">
                <a:latin typeface="Century Gothic"/>
              </a:rPr>
              <a:t>12</a:t>
            </a:fld>
            <a:endParaRPr lang="en-US" sz="2800">
              <a:latin typeface="Century Gothic"/>
              <a:ea typeface="Calibri"/>
              <a:cs typeface="Calibri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5CD603D-D0D6-28EA-EF3D-439D5DA59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Велесова Даниила Игоревича</a:t>
            </a:r>
          </a:p>
        </p:txBody>
      </p:sp>
    </p:spTree>
    <p:extLst>
      <p:ext uri="{BB962C8B-B14F-4D97-AF65-F5344CB8AC3E}">
        <p14:creationId xmlns:p14="http://schemas.microsoft.com/office/powerpoint/2010/main" val="457631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B0741F-054A-A4A6-E434-23EAF4294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017" y="156358"/>
            <a:ext cx="10034783" cy="1344613"/>
          </a:xfrm>
        </p:spPr>
        <p:txBody>
          <a:bodyPr/>
          <a:lstStyle/>
          <a:p>
            <a:r>
              <a:rPr lang="ru-RU" b="1" dirty="0">
                <a:solidFill>
                  <a:srgbClr val="00B0F0"/>
                </a:solidFill>
                <a:latin typeface="Century Gothic"/>
                <a:cs typeface="Calibri Light"/>
              </a:rPr>
              <a:t>Пример полученных изображений</a:t>
            </a:r>
            <a:endParaRPr lang="ru-RU">
              <a:solidFill>
                <a:srgbClr val="00B0F0"/>
              </a:solidFill>
              <a:latin typeface="Century Gothic"/>
              <a:cs typeface="Calibri"/>
            </a:endParaRPr>
          </a:p>
        </p:txBody>
      </p:sp>
      <p:pic>
        <p:nvPicPr>
          <p:cNvPr id="5" name="Рисунок 4" descr="ФГБОУ ВО «Московский авиационный институт (национальный исследовательский  университет)» | WOWPROFI">
            <a:extLst>
              <a:ext uri="{FF2B5EF4-FFF2-40B4-BE49-F238E27FC236}">
                <a16:creationId xmlns:a16="http://schemas.microsoft.com/office/drawing/2014/main" id="{2D9A72FC-B148-3C93-F269-02C4AB940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363807"/>
            <a:ext cx="754432" cy="681825"/>
          </a:xfrm>
          <a:prstGeom prst="rect">
            <a:avLst/>
          </a:prstGeom>
        </p:spPr>
      </p:pic>
      <p:pic>
        <p:nvPicPr>
          <p:cNvPr id="6" name="Picture 5" descr="A black background with white dots&#10;&#10;Автоматически созданное описание">
            <a:extLst>
              <a:ext uri="{FF2B5EF4-FFF2-40B4-BE49-F238E27FC236}">
                <a16:creationId xmlns:a16="http://schemas.microsoft.com/office/drawing/2014/main" id="{84DA0AAE-10CE-965A-1078-5A7EA56BC6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5000" contrast="-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50604" y="1855506"/>
            <a:ext cx="5553240" cy="422573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2C9B80-E561-59F3-475F-FE554EB4A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668" y="-609"/>
            <a:ext cx="2743200" cy="365125"/>
          </a:xfrm>
        </p:spPr>
        <p:txBody>
          <a:bodyPr/>
          <a:lstStyle/>
          <a:p>
            <a:fld id="{285DC19C-03DA-4066-9FF7-D0BF1BC6D6F6}" type="slidenum">
              <a:rPr lang="ru-RU" sz="2800" dirty="0" smtClean="0">
                <a:latin typeface="Century Gothic"/>
              </a:rPr>
              <a:t>13</a:t>
            </a:fld>
            <a:endParaRPr lang="en-US" sz="2800" dirty="0">
              <a:latin typeface="Century Gothic"/>
            </a:endParaRPr>
          </a:p>
        </p:txBody>
      </p:sp>
      <p:pic>
        <p:nvPicPr>
          <p:cNvPr id="10" name="Рисунок 9" descr="Изображение выглядит как снимок экрана, темнота, черно-белый, черный&#10;&#10;Автоматически созданное описание">
            <a:extLst>
              <a:ext uri="{FF2B5EF4-FFF2-40B4-BE49-F238E27FC236}">
                <a16:creationId xmlns:a16="http://schemas.microsoft.com/office/drawing/2014/main" id="{697DD080-D33B-55BA-0C16-4946EA206B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4000"/>
                    </a14:imgEffect>
                    <a14:imgEffect>
                      <a14:brightnessContrast bright="62000" contrast="-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2184" y="1862789"/>
            <a:ext cx="4771633" cy="4218009"/>
          </a:xfrm>
          <a:prstGeom prst="rect">
            <a:avLst/>
          </a:prstGeom>
        </p:spPr>
      </p:pic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FB5CD37-C425-AC79-5676-CC31234E5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0295"/>
            <a:ext cx="4114800" cy="365125"/>
          </a:xfrm>
        </p:spPr>
        <p:txBody>
          <a:bodyPr/>
          <a:lstStyle/>
          <a:p>
            <a:r>
              <a:rPr lang="ru-RU"/>
              <a:t>ВКР (б) студента Велесова Даниила Игоревича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F21D2B-F946-F677-3F1E-CFAF93584288}"/>
              </a:ext>
            </a:extLst>
          </p:cNvPr>
          <p:cNvSpPr txBox="1"/>
          <p:nvPr/>
        </p:nvSpPr>
        <p:spPr>
          <a:xfrm>
            <a:off x="657616" y="6085560"/>
            <a:ext cx="51231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latin typeface="Century Gothic"/>
                <a:cs typeface="Calibri"/>
              </a:rPr>
              <a:t>Изображение траекторного сигнала</a:t>
            </a:r>
            <a:endParaRPr lang="ru-RU" dirty="0">
              <a:latin typeface="Century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E6A8D1-EB16-E149-0995-104F3A8E8F75}"/>
              </a:ext>
            </a:extLst>
          </p:cNvPr>
          <p:cNvSpPr txBox="1"/>
          <p:nvPr/>
        </p:nvSpPr>
        <p:spPr>
          <a:xfrm>
            <a:off x="5699342" y="6085561"/>
            <a:ext cx="6605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latin typeface="Century Gothic"/>
                <a:cs typeface="Calibri"/>
              </a:rPr>
              <a:t>Синтезированное радиолокационное изображение</a:t>
            </a:r>
            <a:endParaRPr lang="ru-RU" dirty="0">
              <a:latin typeface="Century Gothic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EC598E-1899-570D-7AE3-3084673C1790}"/>
              </a:ext>
            </a:extLst>
          </p:cNvPr>
          <p:cNvSpPr txBox="1"/>
          <p:nvPr/>
        </p:nvSpPr>
        <p:spPr>
          <a:xfrm>
            <a:off x="1148218" y="1315232"/>
            <a:ext cx="100396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latin typeface="Century Gothic"/>
                <a:cs typeface="Calibri"/>
              </a:rPr>
              <a:t>Образ букв "M", "A","I" полученный на трёх фильтрах (величина фильтра - 10 метров)</a:t>
            </a:r>
          </a:p>
        </p:txBody>
      </p:sp>
    </p:spTree>
    <p:extLst>
      <p:ext uri="{BB962C8B-B14F-4D97-AF65-F5344CB8AC3E}">
        <p14:creationId xmlns:p14="http://schemas.microsoft.com/office/powerpoint/2010/main" val="102220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B0741F-054A-A4A6-E434-23EAF4294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017" y="156358"/>
            <a:ext cx="10034783" cy="1344613"/>
          </a:xfrm>
        </p:spPr>
        <p:txBody>
          <a:bodyPr/>
          <a:lstStyle/>
          <a:p>
            <a:r>
              <a:rPr lang="ru-RU" b="1" dirty="0">
                <a:solidFill>
                  <a:srgbClr val="00B0F0"/>
                </a:solidFill>
                <a:latin typeface="Century Gothic"/>
                <a:cs typeface="Calibri Light"/>
              </a:rPr>
              <a:t>Пример полученных изображений</a:t>
            </a:r>
            <a:endParaRPr lang="ru-RU">
              <a:solidFill>
                <a:srgbClr val="00B0F0"/>
              </a:solidFill>
              <a:latin typeface="Century Gothic"/>
              <a:cs typeface="Calibri"/>
            </a:endParaRPr>
          </a:p>
        </p:txBody>
      </p:sp>
      <p:pic>
        <p:nvPicPr>
          <p:cNvPr id="5" name="Рисунок 4" descr="ФГБОУ ВО «Московский авиационный институт (национальный исследовательский  университет)» | WOWPROFI">
            <a:extLst>
              <a:ext uri="{FF2B5EF4-FFF2-40B4-BE49-F238E27FC236}">
                <a16:creationId xmlns:a16="http://schemas.microsoft.com/office/drawing/2014/main" id="{2D9A72FC-B148-3C93-F269-02C4AB940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363807"/>
            <a:ext cx="754432" cy="6818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2C9B80-E561-59F3-475F-FE554EB4A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668" y="-609"/>
            <a:ext cx="2743200" cy="365125"/>
          </a:xfrm>
        </p:spPr>
        <p:txBody>
          <a:bodyPr/>
          <a:lstStyle/>
          <a:p>
            <a:fld id="{285DC19C-03DA-4066-9FF7-D0BF1BC6D6F6}" type="slidenum">
              <a:rPr lang="ru-RU" sz="2800" dirty="0" smtClean="0">
                <a:latin typeface="Century Gothic"/>
              </a:rPr>
              <a:t>14</a:t>
            </a:fld>
            <a:endParaRPr lang="en-US" sz="2800" dirty="0">
              <a:latin typeface="Century Gothic"/>
            </a:endParaRPr>
          </a:p>
        </p:txBody>
      </p:sp>
      <p:pic>
        <p:nvPicPr>
          <p:cNvPr id="10" name="Рисунок 9" descr="Изображение выглядит как снимок экрана, темнота, черно-белый, черный&#10;&#10;Автоматически созданное описание">
            <a:extLst>
              <a:ext uri="{FF2B5EF4-FFF2-40B4-BE49-F238E27FC236}">
                <a16:creationId xmlns:a16="http://schemas.microsoft.com/office/drawing/2014/main" id="{697DD080-D33B-55BA-0C16-4946EA206B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4000"/>
                    </a14:imgEffect>
                    <a14:imgEffect>
                      <a14:brightnessContrast bright="62000" contrast="-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2184" y="1862789"/>
            <a:ext cx="4771633" cy="4218009"/>
          </a:xfrm>
          <a:prstGeom prst="rect">
            <a:avLst/>
          </a:prstGeom>
        </p:spPr>
      </p:pic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FB5CD37-C425-AC79-5676-CC31234E5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0295"/>
            <a:ext cx="4114800" cy="365125"/>
          </a:xfrm>
        </p:spPr>
        <p:txBody>
          <a:bodyPr/>
          <a:lstStyle/>
          <a:p>
            <a:r>
              <a:rPr lang="ru-RU"/>
              <a:t>ВКР (б) студента Велесова Даниила Игоревича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F21D2B-F946-F677-3F1E-CFAF93584288}"/>
              </a:ext>
            </a:extLst>
          </p:cNvPr>
          <p:cNvSpPr txBox="1"/>
          <p:nvPr/>
        </p:nvSpPr>
        <p:spPr>
          <a:xfrm>
            <a:off x="657616" y="6085560"/>
            <a:ext cx="51231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latin typeface="Century Gothic"/>
                <a:cs typeface="Calibri"/>
              </a:rPr>
              <a:t>Изображение траекторного сигнала</a:t>
            </a:r>
            <a:endParaRPr lang="ru-RU" dirty="0">
              <a:latin typeface="Century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E6A8D1-EB16-E149-0995-104F3A8E8F75}"/>
              </a:ext>
            </a:extLst>
          </p:cNvPr>
          <p:cNvSpPr txBox="1"/>
          <p:nvPr/>
        </p:nvSpPr>
        <p:spPr>
          <a:xfrm>
            <a:off x="5699342" y="6085561"/>
            <a:ext cx="6605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latin typeface="Century Gothic"/>
                <a:cs typeface="Calibri"/>
              </a:rPr>
              <a:t>Синтезированное радиолокационное изображение</a:t>
            </a:r>
            <a:endParaRPr lang="ru-RU" dirty="0">
              <a:latin typeface="Century Gothic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EC598E-1899-570D-7AE3-3084673C1790}"/>
              </a:ext>
            </a:extLst>
          </p:cNvPr>
          <p:cNvSpPr txBox="1"/>
          <p:nvPr/>
        </p:nvSpPr>
        <p:spPr>
          <a:xfrm>
            <a:off x="1148218" y="1315232"/>
            <a:ext cx="100396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latin typeface="Century Gothic"/>
                <a:cs typeface="Calibri"/>
              </a:rPr>
              <a:t>Образ самолета, полученный на 10 фильтрах (величина фильтра - 10 метров)</a:t>
            </a:r>
          </a:p>
        </p:txBody>
      </p:sp>
      <p:pic>
        <p:nvPicPr>
          <p:cNvPr id="12" name="Рисунок 11" descr="Изображение выглядит как черный, темнота, снимок экрана, черно-белый&#10;&#10;Автоматически созданное описание">
            <a:extLst>
              <a:ext uri="{FF2B5EF4-FFF2-40B4-BE49-F238E27FC236}">
                <a16:creationId xmlns:a16="http://schemas.microsoft.com/office/drawing/2014/main" id="{DF654B1F-3EE0-74A7-7D49-2B8444C56C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6000" contrast="-1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6485" y="1859267"/>
            <a:ext cx="5032592" cy="4225055"/>
          </a:xfrm>
          <a:prstGeom prst="rect">
            <a:avLst/>
          </a:prstGeom>
        </p:spPr>
      </p:pic>
      <p:pic>
        <p:nvPicPr>
          <p:cNvPr id="14" name="Content Placeholder 3" descr="A black background with white dots&#10;&#10;Автоматически созданное описание">
            <a:extLst>
              <a:ext uri="{FF2B5EF4-FFF2-40B4-BE49-F238E27FC236}">
                <a16:creationId xmlns:a16="http://schemas.microsoft.com/office/drawing/2014/main" id="{92CD2B97-2621-0471-125A-5DCF0973E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051324" y="1859646"/>
            <a:ext cx="5375151" cy="4226077"/>
          </a:xfrm>
        </p:spPr>
      </p:pic>
    </p:spTree>
    <p:extLst>
      <p:ext uri="{BB962C8B-B14F-4D97-AF65-F5344CB8AC3E}">
        <p14:creationId xmlns:p14="http://schemas.microsoft.com/office/powerpoint/2010/main" val="599628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B0741F-054A-A4A6-E434-23EAF4294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702" y="208550"/>
            <a:ext cx="9324975" cy="1344613"/>
          </a:xfrm>
        </p:spPr>
        <p:txBody>
          <a:bodyPr/>
          <a:lstStyle/>
          <a:p>
            <a:r>
              <a:rPr lang="ru-RU" b="1" dirty="0">
                <a:solidFill>
                  <a:srgbClr val="00B0F0"/>
                </a:solidFill>
                <a:latin typeface="Century Gothic"/>
                <a:ea typeface="Calibri"/>
                <a:cs typeface="Calibri Light"/>
              </a:rPr>
              <a:t>Заключение</a:t>
            </a:r>
          </a:p>
        </p:txBody>
      </p:sp>
      <p:pic>
        <p:nvPicPr>
          <p:cNvPr id="5" name="Рисунок 4" descr="ФГБОУ ВО «Московский авиационный институт (национальный исследовательский  университет)» | WOWPROFI">
            <a:extLst>
              <a:ext uri="{FF2B5EF4-FFF2-40B4-BE49-F238E27FC236}">
                <a16:creationId xmlns:a16="http://schemas.microsoft.com/office/drawing/2014/main" id="{2D9A72FC-B148-3C93-F269-02C4AB940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363807"/>
            <a:ext cx="723116" cy="681825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2071EB-0976-3111-11E1-5354EC595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algn="just"/>
            <a:r>
              <a:rPr lang="en-US" noProof="1">
                <a:latin typeface="Century Gothic"/>
                <a:ea typeface="Calibri"/>
                <a:cs typeface="Calibri"/>
              </a:rPr>
              <a:t>Разработана программа для создания РЛИ.</a:t>
            </a:r>
          </a:p>
          <a:p>
            <a:pPr algn="just"/>
            <a:r>
              <a:rPr lang="en-US" noProof="1">
                <a:latin typeface="Century Gothic"/>
                <a:ea typeface="Calibri"/>
                <a:cs typeface="Calibri"/>
              </a:rPr>
              <a:t>Оптимальная ширина полосы фильтра - приблизительно 10 метров.</a:t>
            </a:r>
          </a:p>
          <a:p>
            <a:pPr algn="just"/>
            <a:r>
              <a:rPr lang="en-US" noProof="1">
                <a:latin typeface="Century Gothic"/>
                <a:ea typeface="Calibri"/>
                <a:cs typeface="Calibri"/>
              </a:rPr>
              <a:t>Фильтры должны плотно покрывать весь диапазон обзора, при этом не перекрывая друг друга.</a:t>
            </a:r>
          </a:p>
          <a:p>
            <a:pPr algn="just"/>
            <a:r>
              <a:rPr lang="en-US" noProof="1">
                <a:latin typeface="Century Gothic"/>
                <a:ea typeface="Calibri"/>
                <a:cs typeface="Calibri"/>
              </a:rPr>
              <a:t>Дальнейшее развитие данной работы может быть полезно в различных областях, таких как: разведка, исследование, мониторинг территории.</a:t>
            </a:r>
          </a:p>
          <a:p>
            <a:pPr algn="just"/>
            <a:r>
              <a:rPr lang="en-US" noProof="1">
                <a:latin typeface="Century Gothic"/>
                <a:ea typeface="Calibri"/>
                <a:cs typeface="Calibri"/>
              </a:rPr>
              <a:t>Возможна реализация данного алгоритма с применением отечественного/открытого ПО.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AFBC85-0605-83E5-E9CA-D1C30D839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668" y="30706"/>
            <a:ext cx="2743200" cy="365125"/>
          </a:xfrm>
        </p:spPr>
        <p:txBody>
          <a:bodyPr/>
          <a:lstStyle/>
          <a:p>
            <a:fld id="{285DC19C-03DA-4066-9FF7-D0BF1BC6D6F6}" type="slidenum">
              <a:rPr lang="ru-RU" sz="2800" dirty="0" smtClean="0">
                <a:latin typeface="Century Gothic"/>
              </a:rPr>
              <a:t>15</a:t>
            </a:fld>
            <a:endParaRPr lang="en-US" sz="2800" dirty="0">
              <a:latin typeface="Century Gothic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1476F9A-8D71-1BCB-F09D-9019B5607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Велесова Даниила Игоревича</a:t>
            </a:r>
          </a:p>
        </p:txBody>
      </p:sp>
    </p:spTree>
    <p:extLst>
      <p:ext uri="{BB962C8B-B14F-4D97-AF65-F5344CB8AC3E}">
        <p14:creationId xmlns:p14="http://schemas.microsoft.com/office/powerpoint/2010/main" val="2950282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B0741F-054A-A4A6-E434-23EAF4294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825" y="365125"/>
            <a:ext cx="9324975" cy="134461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rgbClr val="00B0F0"/>
                </a:solidFill>
                <a:latin typeface="Century Gothic"/>
                <a:ea typeface="Calibri Light"/>
                <a:cs typeface="Calibri Light"/>
              </a:rPr>
              <a:t>Актуальность выпускной работы</a:t>
            </a:r>
            <a:endParaRPr lang="ru-RU" sz="4000" b="1" dirty="0">
              <a:solidFill>
                <a:srgbClr val="00B0F0"/>
              </a:solidFill>
              <a:latin typeface="Century Gothic"/>
            </a:endParaRPr>
          </a:p>
        </p:txBody>
      </p:sp>
      <p:pic>
        <p:nvPicPr>
          <p:cNvPr id="4" name="Объект 3" descr="Изображение выглядит как риф, снимок экрана, природа, зима&#10;&#10;Автоматически созданное описание">
            <a:extLst>
              <a:ext uri="{FF2B5EF4-FFF2-40B4-BE49-F238E27FC236}">
                <a16:creationId xmlns:a16="http://schemas.microsoft.com/office/drawing/2014/main" id="{BDD062DC-42F9-2642-0D33-F6D509BC1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378" y="1710802"/>
            <a:ext cx="2262586" cy="2253228"/>
          </a:xfrm>
        </p:spPr>
      </p:pic>
      <p:pic>
        <p:nvPicPr>
          <p:cNvPr id="5" name="Рисунок 4" descr="ФГБОУ ВО «Московский авиационный институт (национальный исследовательский  университет)» | WOWPROFI">
            <a:extLst>
              <a:ext uri="{FF2B5EF4-FFF2-40B4-BE49-F238E27FC236}">
                <a16:creationId xmlns:a16="http://schemas.microsoft.com/office/drawing/2014/main" id="{2D9A72FC-B148-3C93-F269-02C4AB940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63807"/>
            <a:ext cx="702240" cy="681825"/>
          </a:xfrm>
          <a:prstGeom prst="rect">
            <a:avLst/>
          </a:prstGeom>
        </p:spPr>
      </p:pic>
      <p:pic>
        <p:nvPicPr>
          <p:cNvPr id="6" name="Рисунок 5" descr="Изображение выглядит как черно-белый, зарисовка, Черно-белая фотография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id="{D27C2545-8F23-69F9-F87F-1B597A867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602" y="1709803"/>
            <a:ext cx="2143127" cy="2258861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коллаж, мозаика&#10;&#10;Автоматически созданное описание">
            <a:extLst>
              <a:ext uri="{FF2B5EF4-FFF2-40B4-BE49-F238E27FC236}">
                <a16:creationId xmlns:a16="http://schemas.microsoft.com/office/drawing/2014/main" id="{13E89122-C031-F500-9E3A-FAF52D4339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56" t="5153" r="61962" b="49535"/>
          <a:stretch/>
        </p:blipFill>
        <p:spPr>
          <a:xfrm>
            <a:off x="9061148" y="1628318"/>
            <a:ext cx="3129373" cy="24784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0690A7-E7C5-5515-CB1F-9F24376F3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668" y="-608"/>
            <a:ext cx="2743200" cy="365125"/>
          </a:xfrm>
        </p:spPr>
        <p:txBody>
          <a:bodyPr/>
          <a:lstStyle/>
          <a:p>
            <a:r>
              <a:rPr lang="ru-RU" sz="2800" dirty="0">
                <a:latin typeface="Century Gothic"/>
                <a:ea typeface="Calibri"/>
                <a:cs typeface="Calibri"/>
              </a:rPr>
              <a:t>2</a:t>
            </a:r>
          </a:p>
        </p:txBody>
      </p:sp>
      <p:pic>
        <p:nvPicPr>
          <p:cNvPr id="12" name="Picture 11" descr="Synthetic Aperture Radar">
            <a:extLst>
              <a:ext uri="{FF2B5EF4-FFF2-40B4-BE49-F238E27FC236}">
                <a16:creationId xmlns:a16="http://schemas.microsoft.com/office/drawing/2014/main" id="{5A223FAC-028D-3C5B-405E-C45117F1C3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6017" y="4107020"/>
            <a:ext cx="4016678" cy="2234754"/>
          </a:xfrm>
          <a:prstGeom prst="rect">
            <a:avLst/>
          </a:prstGeom>
        </p:spPr>
      </p:pic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B137003B-FFEA-D7D8-1C41-BB8F7C568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Велесова Даниила Игоревича</a:t>
            </a:r>
          </a:p>
        </p:txBody>
      </p:sp>
      <p:pic>
        <p:nvPicPr>
          <p:cNvPr id="10" name="Рисунок 9" descr="Изображение выглядит как черно-белый, карта, черный, Аэрофотосъемка&#10;&#10;Автоматически созданное описание">
            <a:extLst>
              <a:ext uri="{FF2B5EF4-FFF2-40B4-BE49-F238E27FC236}">
                <a16:creationId xmlns:a16="http://schemas.microsoft.com/office/drawing/2014/main" id="{DA9400B4-A1AC-2D21-4780-36BB0E4C5D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2164" y="1715399"/>
            <a:ext cx="4008329" cy="2247668"/>
          </a:xfrm>
          <a:prstGeom prst="rect">
            <a:avLst/>
          </a:prstGeom>
        </p:spPr>
      </p:pic>
      <p:pic>
        <p:nvPicPr>
          <p:cNvPr id="11" name="Рисунок 10" descr="MILSAR SAR/MTI Radar Enables UAV Platforms to Operate even Over-the-Cloud |  Meteksan">
            <a:extLst>
              <a:ext uri="{FF2B5EF4-FFF2-40B4-BE49-F238E27FC236}">
                <a16:creationId xmlns:a16="http://schemas.microsoft.com/office/drawing/2014/main" id="{9D704D15-91E2-B665-165A-DF58D55D64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075" y="4106747"/>
            <a:ext cx="5404672" cy="224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85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B0741F-054A-A4A6-E434-23EAF4294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839" y="365125"/>
            <a:ext cx="9324975" cy="134461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rgbClr val="00B0F0"/>
                </a:solidFill>
                <a:latin typeface="Century Gothic"/>
                <a:ea typeface="Calibri Light"/>
                <a:cs typeface="Calibri Light"/>
              </a:rPr>
              <a:t>Цель и задачи выпускной работы</a:t>
            </a:r>
            <a:endParaRPr lang="ru-RU" sz="4000" b="1" dirty="0">
              <a:solidFill>
                <a:srgbClr val="00B0F0"/>
              </a:solidFill>
              <a:latin typeface="Century Gothic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CE7AC6-60AE-8CA3-0604-E38CA2F58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044"/>
            <a:ext cx="10515600" cy="458091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 algn="just">
              <a:buNone/>
            </a:pPr>
            <a:r>
              <a:rPr lang="ru-RU" b="1" dirty="0">
                <a:latin typeface="Century Gothic"/>
                <a:cs typeface="Calibri"/>
              </a:rPr>
              <a:t>Цель -</a:t>
            </a:r>
            <a:r>
              <a:rPr lang="ru-RU" dirty="0">
                <a:latin typeface="Century Gothic"/>
                <a:cs typeface="Calibri"/>
              </a:rPr>
              <a:t> Создание алгоритмов и программ для формирования РЛИ, позволяющих существенно ускорить процедуру формирования синтезированного изображения.</a:t>
            </a:r>
          </a:p>
          <a:p>
            <a:pPr marL="0" indent="0" algn="just">
              <a:buNone/>
            </a:pPr>
            <a:endParaRPr lang="ru-RU" dirty="0">
              <a:latin typeface="Century Gothic"/>
              <a:cs typeface="Calibri"/>
            </a:endParaRPr>
          </a:p>
          <a:p>
            <a:pPr marL="0" indent="0" algn="just">
              <a:buNone/>
            </a:pPr>
            <a:r>
              <a:rPr lang="ru-RU" b="1" dirty="0">
                <a:latin typeface="Century Gothic"/>
                <a:cs typeface="Calibri"/>
              </a:rPr>
              <a:t>Задачи:</a:t>
            </a:r>
            <a:endParaRPr lang="en-US" b="1" dirty="0">
              <a:latin typeface="Century Gothic"/>
              <a:cs typeface="Times New Roman"/>
            </a:endParaRPr>
          </a:p>
          <a:p>
            <a:pPr algn="just">
              <a:spcBef>
                <a:spcPts val="0"/>
              </a:spcBef>
            </a:pPr>
            <a:r>
              <a:rPr lang="ru-RU" dirty="0">
                <a:latin typeface="Century Gothic"/>
                <a:cs typeface="Times New Roman"/>
              </a:rPr>
              <a:t>  Разработка алгоритма фильтрации и реализация его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dirty="0">
                <a:latin typeface="Century Gothic"/>
                <a:cs typeface="Times New Roman"/>
              </a:rPr>
              <a:t>     в виде программы. </a:t>
            </a:r>
          </a:p>
          <a:p>
            <a:pPr marL="457200" indent="-457200" algn="just">
              <a:spcBef>
                <a:spcPts val="0"/>
              </a:spcBef>
            </a:pPr>
            <a:r>
              <a:rPr lang="ru-RU" dirty="0">
                <a:latin typeface="Century Gothic"/>
                <a:cs typeface="Times New Roman"/>
              </a:rPr>
              <a:t>Выявление факторов – характеристики фильтров, размер сцены и разрешающая способность,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dirty="0">
                <a:latin typeface="Century Gothic"/>
                <a:cs typeface="Times New Roman"/>
              </a:rPr>
              <a:t>     влияющих на конечное качество изображения.</a:t>
            </a:r>
            <a:endParaRPr lang="en-US" dirty="0">
              <a:latin typeface="Century Gothic"/>
              <a:cs typeface="Times New Roman"/>
            </a:endParaRPr>
          </a:p>
          <a:p>
            <a:pPr marL="457200" indent="-457200" algn="just">
              <a:spcBef>
                <a:spcPts val="0"/>
              </a:spcBef>
            </a:pPr>
            <a:r>
              <a:rPr lang="ru-RU" dirty="0">
                <a:latin typeface="Century Gothic"/>
                <a:cs typeface="Times New Roman"/>
              </a:rPr>
              <a:t>Разработка программы моделирования радиолокационных сигналов и преобразования их в радиолокационные изображения.</a:t>
            </a:r>
            <a:endParaRPr lang="ru-RU" dirty="0">
              <a:latin typeface="Century Gothic"/>
            </a:endParaRPr>
          </a:p>
        </p:txBody>
      </p:sp>
      <p:pic>
        <p:nvPicPr>
          <p:cNvPr id="5" name="Рисунок 4" descr="ФГБОУ ВО «Московский авиационный институт (национальный исследовательский  университет)» | WOWPROFI">
            <a:extLst>
              <a:ext uri="{FF2B5EF4-FFF2-40B4-BE49-F238E27FC236}">
                <a16:creationId xmlns:a16="http://schemas.microsoft.com/office/drawing/2014/main" id="{2D9A72FC-B148-3C93-F269-02C4AB940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363807"/>
            <a:ext cx="702240" cy="6818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8E52E-1BE4-39E7-C805-F6359E921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668" y="-609"/>
            <a:ext cx="2743200" cy="365125"/>
          </a:xfrm>
        </p:spPr>
        <p:txBody>
          <a:bodyPr/>
          <a:lstStyle/>
          <a:p>
            <a:fld id="{285DC19C-03DA-4066-9FF7-D0BF1BC6D6F6}" type="slidenum">
              <a:rPr lang="ru-RU" sz="2800" dirty="0" smtClean="0">
                <a:latin typeface="Century Gothic"/>
              </a:rPr>
              <a:t>3</a:t>
            </a:fld>
            <a:endParaRPr lang="en-US" sz="2800" dirty="0">
              <a:latin typeface="Century Gothic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F4EC398-A4BC-C781-506D-0BAC11F8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Велесова Даниила Игоревича</a:t>
            </a:r>
          </a:p>
        </p:txBody>
      </p:sp>
    </p:spTree>
    <p:extLst>
      <p:ext uri="{BB962C8B-B14F-4D97-AF65-F5344CB8AC3E}">
        <p14:creationId xmlns:p14="http://schemas.microsoft.com/office/powerpoint/2010/main" val="1449772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B0741F-054A-A4A6-E434-23EAF4294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387" y="365125"/>
            <a:ext cx="9324975" cy="1344613"/>
          </a:xfrm>
        </p:spPr>
        <p:txBody>
          <a:bodyPr/>
          <a:lstStyle/>
          <a:p>
            <a:r>
              <a:rPr lang="ru-RU" b="1" dirty="0">
                <a:solidFill>
                  <a:srgbClr val="00B0F0"/>
                </a:solidFill>
                <a:latin typeface="Century Gothic"/>
                <a:ea typeface="Calibri"/>
                <a:cs typeface="Calibri Light"/>
              </a:rPr>
              <a:t>Постановка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CE7AC6-60AE-8CA3-0604-E38CA2F58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64328"/>
            <a:ext cx="11131463" cy="51446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ru-RU" b="1" dirty="0">
                <a:solidFill>
                  <a:srgbClr val="00B0F0"/>
                </a:solidFill>
                <a:latin typeface="Century Gothic"/>
                <a:cs typeface="Calibri"/>
              </a:rPr>
              <a:t>Дано:</a:t>
            </a:r>
            <a:r>
              <a:rPr lang="ru-RU" dirty="0">
                <a:latin typeface="Century Gothic"/>
                <a:cs typeface="Calibri"/>
              </a:rPr>
              <a:t> Модель двумерной сцены в виде множества точечных отражателей.</a:t>
            </a:r>
          </a:p>
          <a:p>
            <a:pPr marL="0" indent="0" algn="just">
              <a:buNone/>
            </a:pPr>
            <a:endParaRPr lang="ru-RU" dirty="0">
              <a:latin typeface="Century Gothic"/>
              <a:cs typeface="Calibri"/>
            </a:endParaRPr>
          </a:p>
          <a:p>
            <a:pPr marL="0" indent="0" algn="just">
              <a:buNone/>
            </a:pPr>
            <a:endParaRPr lang="ru-RU" dirty="0">
              <a:latin typeface="Times New Roman"/>
              <a:cs typeface="Calibri"/>
            </a:endParaRPr>
          </a:p>
          <a:p>
            <a:pPr marL="0" indent="0" algn="just">
              <a:buNone/>
            </a:pPr>
            <a:endParaRPr lang="ru-RU" dirty="0">
              <a:latin typeface="Times New Roman"/>
              <a:cs typeface="Calibri"/>
            </a:endParaRPr>
          </a:p>
          <a:p>
            <a:pPr marL="0" indent="0" algn="just">
              <a:buNone/>
            </a:pPr>
            <a:endParaRPr lang="ru-RU" dirty="0">
              <a:solidFill>
                <a:srgbClr val="000000"/>
              </a:solidFill>
              <a:latin typeface="Times New Roman"/>
              <a:cs typeface="Calibri"/>
            </a:endParaRPr>
          </a:p>
          <a:p>
            <a:pPr marL="0" indent="0" algn="just">
              <a:buNone/>
            </a:pPr>
            <a:endParaRPr lang="ru-RU" dirty="0">
              <a:solidFill>
                <a:srgbClr val="000000"/>
              </a:solidFill>
              <a:latin typeface="Times New Roman"/>
              <a:cs typeface="Calibri"/>
            </a:endParaRPr>
          </a:p>
          <a:p>
            <a:pPr marL="0" indent="0" algn="just">
              <a:buNone/>
            </a:pPr>
            <a:r>
              <a:rPr lang="ru-RU" b="1" dirty="0">
                <a:solidFill>
                  <a:srgbClr val="00B0F0"/>
                </a:solidFill>
                <a:latin typeface="Century Gothic"/>
                <a:cs typeface="Calibri"/>
              </a:rPr>
              <a:t>Необходимо:</a:t>
            </a:r>
            <a:r>
              <a:rPr lang="ru-RU" dirty="0">
                <a:solidFill>
                  <a:srgbClr val="000000"/>
                </a:solidFill>
                <a:latin typeface="Century Gothic"/>
                <a:cs typeface="Calibri"/>
              </a:rPr>
              <a:t> С помощью разработанных программ сформировать радиолокационное изображение, преобразовав траекторный сигнал в синтезируемое изображение.</a:t>
            </a:r>
            <a:endParaRPr lang="ru-RU" dirty="0">
              <a:solidFill>
                <a:srgbClr val="000000"/>
              </a:solidFill>
              <a:latin typeface="Century Gothic"/>
              <a:ea typeface="Calibri"/>
              <a:cs typeface="Calibri"/>
            </a:endParaRPr>
          </a:p>
        </p:txBody>
      </p:sp>
      <p:pic>
        <p:nvPicPr>
          <p:cNvPr id="5" name="Рисунок 4" descr="ФГБОУ ВО «Московский авиационный институт (национальный исследовательский  университет)» | WOWPROFI">
            <a:extLst>
              <a:ext uri="{FF2B5EF4-FFF2-40B4-BE49-F238E27FC236}">
                <a16:creationId xmlns:a16="http://schemas.microsoft.com/office/drawing/2014/main" id="{2D9A72FC-B148-3C93-F269-02C4AB940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363807"/>
            <a:ext cx="691802" cy="68182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77F25-6C74-BDD6-1956-3370F4EF9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668" y="-609"/>
            <a:ext cx="2743200" cy="365125"/>
          </a:xfrm>
        </p:spPr>
        <p:txBody>
          <a:bodyPr/>
          <a:lstStyle/>
          <a:p>
            <a:fld id="{285DC19C-03DA-4066-9FF7-D0BF1BC6D6F6}" type="slidenum">
              <a:rPr lang="ru-RU" sz="2800" dirty="0" smtClean="0">
                <a:latin typeface="Century Gothic"/>
              </a:rPr>
              <a:t>4</a:t>
            </a:fld>
            <a:endParaRPr lang="en-US" sz="2800" dirty="0">
              <a:latin typeface="Century Gothic"/>
            </a:endParaRP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52CD2EC-CC5A-3BA4-BBAE-5F6D69551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Велесова Даниила Игоревича</a:t>
            </a:r>
          </a:p>
        </p:txBody>
      </p:sp>
      <p:pic>
        <p:nvPicPr>
          <p:cNvPr id="9" name="Рисунок 8" descr="Изображение выглядит как снимок экрана, черно-белый, черный&#10;&#10;Автоматически созданное описание">
            <a:extLst>
              <a:ext uri="{FF2B5EF4-FFF2-40B4-BE49-F238E27FC236}">
                <a16:creationId xmlns:a16="http://schemas.microsoft.com/office/drawing/2014/main" id="{177A9FCB-D458-4DEA-B7DA-A5714908B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09" y="2327395"/>
            <a:ext cx="10010383" cy="256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69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B0741F-054A-A4A6-E434-23EAF4294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263" y="542577"/>
            <a:ext cx="9324975" cy="134461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rgbClr val="00B0F0"/>
                </a:solidFill>
                <a:latin typeface="Century Gothic"/>
                <a:cs typeface="Calibri Light"/>
              </a:rPr>
              <a:t>Основные этапы выпускной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CE7AC6-60AE-8CA3-0604-E38CA2F58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714848"/>
            <a:ext cx="10515600" cy="45287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endParaRPr lang="ru-RU" dirty="0">
              <a:latin typeface="Times New Roman"/>
              <a:cs typeface="Calibri"/>
            </a:endParaRPr>
          </a:p>
          <a:p>
            <a:pPr algn="just"/>
            <a:r>
              <a:rPr lang="ru-RU" dirty="0">
                <a:latin typeface="Century Gothic"/>
                <a:ea typeface="+mn-lt"/>
                <a:cs typeface="+mn-lt"/>
              </a:rPr>
              <a:t>Разработка алгоритма  и программы формирования  траекторного сигнала.</a:t>
            </a:r>
            <a:endParaRPr lang="ru-RU" dirty="0">
              <a:latin typeface="Century Gothic"/>
              <a:cs typeface="Calibri"/>
            </a:endParaRPr>
          </a:p>
          <a:p>
            <a:pPr algn="just"/>
            <a:r>
              <a:rPr lang="ru-RU" dirty="0">
                <a:latin typeface="Century Gothic"/>
                <a:ea typeface="+mn-lt"/>
                <a:cs typeface="+mn-lt"/>
              </a:rPr>
              <a:t>Разработка алгоритма фильтрации сигнала и синтезирования изображения.</a:t>
            </a:r>
            <a:endParaRPr lang="ru-RU" dirty="0">
              <a:latin typeface="Century Gothic"/>
              <a:cs typeface="Calibri" panose="020F0502020204030204"/>
            </a:endParaRPr>
          </a:p>
          <a:p>
            <a:pPr algn="just"/>
            <a:r>
              <a:rPr lang="ru-RU" dirty="0">
                <a:latin typeface="Century Gothic"/>
                <a:ea typeface="+mn-lt"/>
                <a:cs typeface="+mn-lt"/>
              </a:rPr>
              <a:t>Разработка программы синтезирования РЛИ с применением множественной фильтрации.</a:t>
            </a:r>
            <a:endParaRPr lang="ru-RU" dirty="0">
              <a:latin typeface="Century Gothic"/>
              <a:cs typeface="Calibri"/>
            </a:endParaRPr>
          </a:p>
          <a:p>
            <a:pPr algn="just"/>
            <a:r>
              <a:rPr lang="ru-RU" dirty="0">
                <a:latin typeface="Century Gothic"/>
                <a:cs typeface="Calibri"/>
              </a:rPr>
              <a:t>Анализ эффективности применяемых алгоритмов  фильтрации траекторных сигналов.</a:t>
            </a:r>
            <a:endParaRPr lang="ru-RU" dirty="0">
              <a:ea typeface="Calibri" panose="020F0502020204030204"/>
              <a:cs typeface="Calibri" panose="020F0502020204030204"/>
            </a:endParaRPr>
          </a:p>
          <a:p>
            <a:pPr marL="457200" indent="-457200" algn="just"/>
            <a:endParaRPr lang="ru-RU" dirty="0">
              <a:latin typeface="Century Gothic"/>
              <a:cs typeface="Calibri"/>
            </a:endParaRPr>
          </a:p>
        </p:txBody>
      </p:sp>
      <p:pic>
        <p:nvPicPr>
          <p:cNvPr id="5" name="Рисунок 4" descr="ФГБОУ ВО «Московский авиационный институт (национальный исследовательский  университет)» | WOWPROFI">
            <a:extLst>
              <a:ext uri="{FF2B5EF4-FFF2-40B4-BE49-F238E27FC236}">
                <a16:creationId xmlns:a16="http://schemas.microsoft.com/office/drawing/2014/main" id="{2D9A72FC-B148-3C93-F269-02C4AB940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363807"/>
            <a:ext cx="712679" cy="6818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F88F1-7926-27CD-F663-060490DD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668" y="-609"/>
            <a:ext cx="2743200" cy="365125"/>
          </a:xfrm>
        </p:spPr>
        <p:txBody>
          <a:bodyPr/>
          <a:lstStyle/>
          <a:p>
            <a:fld id="{285DC19C-03DA-4066-9FF7-D0BF1BC6D6F6}" type="slidenum">
              <a:rPr lang="ru-RU" sz="2800" dirty="0" smtClean="0">
                <a:latin typeface="Century Gothic"/>
              </a:rPr>
              <a:t>5</a:t>
            </a:fld>
            <a:endParaRPr lang="en-US" sz="2800" dirty="0">
              <a:latin typeface="Century Gothic"/>
            </a:endParaRP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FC9B0E0-38C6-243C-389C-E02905993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Велесова Даниила Игоревича</a:t>
            </a:r>
          </a:p>
        </p:txBody>
      </p:sp>
    </p:spTree>
    <p:extLst>
      <p:ext uri="{BB962C8B-B14F-4D97-AF65-F5344CB8AC3E}">
        <p14:creationId xmlns:p14="http://schemas.microsoft.com/office/powerpoint/2010/main" val="2995271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B0741F-054A-A4A6-E434-23EAF4294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825" y="365125"/>
            <a:ext cx="9324975" cy="1344613"/>
          </a:xfrm>
        </p:spPr>
        <p:txBody>
          <a:bodyPr/>
          <a:lstStyle/>
          <a:p>
            <a:r>
              <a:rPr lang="ru-RU" b="1" dirty="0">
                <a:solidFill>
                  <a:srgbClr val="00B0F0"/>
                </a:solidFill>
                <a:latin typeface="Century Gothic"/>
                <a:cs typeface="Calibri Light"/>
              </a:rPr>
              <a:t>Стек технологий</a:t>
            </a:r>
            <a:endParaRPr lang="ru-RU" dirty="0">
              <a:solidFill>
                <a:srgbClr val="000000"/>
              </a:solidFill>
              <a:latin typeface="Century Gothic"/>
              <a:cs typeface="Calibri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CE7AC6-60AE-8CA3-0604-E38CA2F58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ru-RU" sz="2600" dirty="0">
              <a:latin typeface="Times New Roman"/>
              <a:cs typeface="Calibri"/>
            </a:endParaRPr>
          </a:p>
          <a:p>
            <a:pPr marL="0" indent="0">
              <a:buNone/>
            </a:pPr>
            <a:endParaRPr lang="ru-RU" sz="2600" dirty="0">
              <a:latin typeface="Times New Roman"/>
              <a:cs typeface="Calibri"/>
            </a:endParaRPr>
          </a:p>
          <a:p>
            <a:pPr marL="0" indent="0">
              <a:buNone/>
            </a:pPr>
            <a:endParaRPr lang="ru-RU" sz="2600" dirty="0">
              <a:latin typeface="Times New Roman"/>
              <a:cs typeface="Calibri"/>
            </a:endParaRPr>
          </a:p>
          <a:p>
            <a:pPr marL="0" indent="0">
              <a:buNone/>
            </a:pPr>
            <a:endParaRPr lang="ru-RU" sz="2600" dirty="0">
              <a:latin typeface="Century Gothic"/>
              <a:cs typeface="Calibri"/>
            </a:endParaRPr>
          </a:p>
          <a:p>
            <a:pPr marL="0" indent="0">
              <a:buNone/>
            </a:pPr>
            <a:endParaRPr lang="ru-RU" sz="2600" dirty="0">
              <a:latin typeface="Century Gothic"/>
              <a:cs typeface="Calibri"/>
            </a:endParaRPr>
          </a:p>
        </p:txBody>
      </p:sp>
      <p:pic>
        <p:nvPicPr>
          <p:cNvPr id="5" name="Рисунок 4" descr="ФГБОУ ВО «Московский авиационный институт (национальный исследовательский  университет)» | WOWPROFI">
            <a:extLst>
              <a:ext uri="{FF2B5EF4-FFF2-40B4-BE49-F238E27FC236}">
                <a16:creationId xmlns:a16="http://schemas.microsoft.com/office/drawing/2014/main" id="{2D9A72FC-B148-3C93-F269-02C4AB940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363807"/>
            <a:ext cx="702240" cy="681825"/>
          </a:xfrm>
          <a:prstGeom prst="rect">
            <a:avLst/>
          </a:prstGeom>
        </p:spPr>
      </p:pic>
      <p:pic>
        <p:nvPicPr>
          <p:cNvPr id="4" name="Рисунок 3" descr="Файл:Matlab Logo.png — Википедия">
            <a:extLst>
              <a:ext uri="{FF2B5EF4-FFF2-40B4-BE49-F238E27FC236}">
                <a16:creationId xmlns:a16="http://schemas.microsoft.com/office/drawing/2014/main" id="{9E29502D-4686-8323-38C2-CE743F06E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535" y="1821322"/>
            <a:ext cx="3527643" cy="313680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05E0A-B695-0937-2A9F-3052AAD91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668" y="-609"/>
            <a:ext cx="2743200" cy="365125"/>
          </a:xfrm>
        </p:spPr>
        <p:txBody>
          <a:bodyPr/>
          <a:lstStyle/>
          <a:p>
            <a:fld id="{285DC19C-03DA-4066-9FF7-D0BF1BC6D6F6}" type="slidenum">
              <a:rPr lang="ru-RU" sz="2800" dirty="0" smtClean="0">
                <a:latin typeface="Century Gothic"/>
              </a:rPr>
              <a:t>6</a:t>
            </a:fld>
            <a:endParaRPr lang="en-US" sz="2800" dirty="0">
              <a:latin typeface="Century Gothic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30DC82-7D1D-77ED-3819-8AF824601502}"/>
              </a:ext>
            </a:extLst>
          </p:cNvPr>
          <p:cNvSpPr txBox="1"/>
          <p:nvPr/>
        </p:nvSpPr>
        <p:spPr>
          <a:xfrm>
            <a:off x="918575" y="5563643"/>
            <a:ext cx="1001873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dirty="0">
                <a:latin typeface="Century Gothic"/>
                <a:cs typeface="Calibri"/>
              </a:rPr>
              <a:t>В частности был использован модуль </a:t>
            </a:r>
            <a:r>
              <a:rPr lang="ru-RU" sz="2800" err="1">
                <a:latin typeface="Century Gothic"/>
                <a:cs typeface="Calibri"/>
              </a:rPr>
              <a:t>Signal</a:t>
            </a:r>
            <a:r>
              <a:rPr lang="ru-RU" sz="2800" dirty="0">
                <a:latin typeface="Century Gothic"/>
                <a:cs typeface="Calibri"/>
              </a:rPr>
              <a:t> Processing</a:t>
            </a:r>
            <a:endParaRPr lang="ru-RU" sz="2800" dirty="0">
              <a:latin typeface="Century Gothic"/>
            </a:endParaRP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6FBE1B3-2739-D032-CD9A-6D6900D08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Велесова Даниила Игоревича</a:t>
            </a:r>
          </a:p>
        </p:txBody>
      </p:sp>
    </p:spTree>
    <p:extLst>
      <p:ext uri="{BB962C8B-B14F-4D97-AF65-F5344CB8AC3E}">
        <p14:creationId xmlns:p14="http://schemas.microsoft.com/office/powerpoint/2010/main" val="4009430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B0741F-054A-A4A6-E434-23EAF4294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825" y="292057"/>
            <a:ext cx="10347933" cy="1344613"/>
          </a:xfrm>
        </p:spPr>
        <p:txBody>
          <a:bodyPr>
            <a:normAutofit/>
          </a:bodyPr>
          <a:lstStyle/>
          <a:p>
            <a:r>
              <a:rPr lang="ru-RU" sz="2800" b="1" dirty="0">
                <a:solidFill>
                  <a:srgbClr val="00B0F0"/>
                </a:solidFill>
                <a:latin typeface="Century Gothic"/>
                <a:cs typeface="Calibri Light"/>
              </a:rPr>
              <a:t>Процесс формирования радиолокационного изображения</a:t>
            </a:r>
          </a:p>
        </p:txBody>
      </p:sp>
      <p:pic>
        <p:nvPicPr>
          <p:cNvPr id="4" name="Объект 3" descr="Изображение выглядит как черный, луна, темнота, Астрономический объект&#10;&#10;Автоматически созданное описание">
            <a:extLst>
              <a:ext uri="{FF2B5EF4-FFF2-40B4-BE49-F238E27FC236}">
                <a16:creationId xmlns:a16="http://schemas.microsoft.com/office/drawing/2014/main" id="{9ADF99D5-55F6-1DF3-5A9F-5456DB7735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82147" y="2696196"/>
            <a:ext cx="2699098" cy="1799820"/>
          </a:xfrm>
        </p:spPr>
      </p:pic>
      <p:pic>
        <p:nvPicPr>
          <p:cNvPr id="5" name="Рисунок 4" descr="ФГБОУ ВО «Московский авиационный институт (национальный исследовательский  университет)» | WOWPROFI">
            <a:extLst>
              <a:ext uri="{FF2B5EF4-FFF2-40B4-BE49-F238E27FC236}">
                <a16:creationId xmlns:a16="http://schemas.microsoft.com/office/drawing/2014/main" id="{2D9A72FC-B148-3C93-F269-02C4AB940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63807"/>
            <a:ext cx="702240" cy="681825"/>
          </a:xfrm>
          <a:prstGeom prst="rect">
            <a:avLst/>
          </a:prstGeom>
        </p:spPr>
      </p:pic>
      <p:pic>
        <p:nvPicPr>
          <p:cNvPr id="6" name="Рисунок 5" descr="Изображение выглядит как черный, темнота, черно-белый, пространство&#10;&#10;Автоматически созданное описание">
            <a:extLst>
              <a:ext uri="{FF2B5EF4-FFF2-40B4-BE49-F238E27FC236}">
                <a16:creationId xmlns:a16="http://schemas.microsoft.com/office/drawing/2014/main" id="{84D96C86-47EA-D43A-E877-A9BCC99D5D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5355" y="2746355"/>
            <a:ext cx="2708625" cy="180522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DFE169-25CB-F909-A33B-10E36E96D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668" y="-609"/>
            <a:ext cx="2743200" cy="365125"/>
          </a:xfrm>
        </p:spPr>
        <p:txBody>
          <a:bodyPr/>
          <a:lstStyle/>
          <a:p>
            <a:fld id="{285DC19C-03DA-4066-9FF7-D0BF1BC6D6F6}" type="slidenum">
              <a:rPr lang="ru-RU" sz="2800" dirty="0" smtClean="0">
                <a:latin typeface="Century Gothic"/>
              </a:rPr>
              <a:t>7</a:t>
            </a:fld>
            <a:endParaRPr lang="en-US" sz="2800" dirty="0">
              <a:latin typeface="Century Gothic"/>
            </a:endParaRPr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EB633EEC-BBA2-6285-0A29-0455F98C9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Велесова Даниила Игоревича</a:t>
            </a:r>
          </a:p>
        </p:txBody>
      </p:sp>
      <p:pic>
        <p:nvPicPr>
          <p:cNvPr id="10" name="Рисунок 9" descr="Изображение выглядит как луна, темнота, черный, Астрономический объект&#10;&#10;Автоматически созданное описание">
            <a:extLst>
              <a:ext uri="{FF2B5EF4-FFF2-40B4-BE49-F238E27FC236}">
                <a16:creationId xmlns:a16="http://schemas.microsoft.com/office/drawing/2014/main" id="{5AD9B354-22B6-7D15-9B22-8A586FFF47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8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8437" y="2752332"/>
            <a:ext cx="2448578" cy="1812622"/>
          </a:xfrm>
          <a:prstGeom prst="rect">
            <a:avLst/>
          </a:prstGeom>
        </p:spPr>
      </p:pic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69233330-8BE3-7341-5AE1-2B63705E30F4}"/>
              </a:ext>
            </a:extLst>
          </p:cNvPr>
          <p:cNvCxnSpPr/>
          <p:nvPr/>
        </p:nvCxnSpPr>
        <p:spPr>
          <a:xfrm>
            <a:off x="2839232" y="3590794"/>
            <a:ext cx="1586630" cy="10439"/>
          </a:xfrm>
          <a:prstGeom prst="straightConnector1">
            <a:avLst/>
          </a:prstGeom>
          <a:ln w="28575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9E40CCF1-7906-F966-F697-3FA424C62243}"/>
              </a:ext>
            </a:extLst>
          </p:cNvPr>
          <p:cNvCxnSpPr/>
          <p:nvPr/>
        </p:nvCxnSpPr>
        <p:spPr>
          <a:xfrm>
            <a:off x="7129398" y="3642986"/>
            <a:ext cx="1649259" cy="31314"/>
          </a:xfrm>
          <a:prstGeom prst="straightConnector1">
            <a:avLst/>
          </a:prstGeom>
          <a:ln w="28575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527DBBC-B598-D965-0A53-08D8DD788E80}"/>
              </a:ext>
            </a:extLst>
          </p:cNvPr>
          <p:cNvSpPr txBox="1"/>
          <p:nvPr/>
        </p:nvSpPr>
        <p:spPr>
          <a:xfrm>
            <a:off x="240082" y="1555315"/>
            <a:ext cx="2743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2400" dirty="0">
                <a:latin typeface="Century Gothic"/>
                <a:cs typeface="Calibri"/>
              </a:rPr>
              <a:t>Модель точечного отражателя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09578B-3560-A02A-C3E7-1B49F1CCCD95}"/>
              </a:ext>
            </a:extLst>
          </p:cNvPr>
          <p:cNvSpPr txBox="1"/>
          <p:nvPr/>
        </p:nvSpPr>
        <p:spPr>
          <a:xfrm>
            <a:off x="3642984" y="2045918"/>
            <a:ext cx="455947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latin typeface="Century Gothic"/>
                <a:cs typeface="Calibri"/>
              </a:rPr>
              <a:t>Дуга траекторного сигнала</a:t>
            </a:r>
            <a:endParaRPr lang="ru-RU" sz="2400" dirty="0">
              <a:latin typeface="Century Gothic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9A0CB6-EEF9-CB66-4C44-CE43044DF18A}"/>
              </a:ext>
            </a:extLst>
          </p:cNvPr>
          <p:cNvSpPr txBox="1"/>
          <p:nvPr/>
        </p:nvSpPr>
        <p:spPr>
          <a:xfrm>
            <a:off x="8601205" y="1711890"/>
            <a:ext cx="301459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2400" dirty="0">
                <a:latin typeface="Century Gothic"/>
                <a:cs typeface="Calibri"/>
              </a:rPr>
              <a:t>Восстановленное изображение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D26F8C-D363-96D2-1907-02534E7DD241}"/>
              </a:ext>
            </a:extLst>
          </p:cNvPr>
          <p:cNvSpPr txBox="1"/>
          <p:nvPr/>
        </p:nvSpPr>
        <p:spPr>
          <a:xfrm>
            <a:off x="1847588" y="4739014"/>
            <a:ext cx="340081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2400" dirty="0">
                <a:latin typeface="Century Gothic"/>
                <a:cs typeface="Calibri"/>
              </a:rPr>
              <a:t>Формирование сигнала с радара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261936-0841-3A62-65B8-C173755B0AEB}"/>
              </a:ext>
            </a:extLst>
          </p:cNvPr>
          <p:cNvSpPr txBox="1"/>
          <p:nvPr/>
        </p:nvSpPr>
        <p:spPr>
          <a:xfrm>
            <a:off x="6607479" y="4885150"/>
            <a:ext cx="26910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latin typeface="Century Gothic"/>
                <a:cs typeface="Calibri"/>
              </a:rPr>
              <a:t>Фильтрация с помощью БПФ</a:t>
            </a:r>
            <a:endParaRPr lang="ru-RU" sz="2400" dirty="0"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72022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B0741F-054A-A4A6-E434-23EAF4294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825" y="365125"/>
            <a:ext cx="10347933" cy="233391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00B0F0"/>
                </a:solidFill>
                <a:latin typeface="Century Gothic"/>
                <a:cs typeface="Calibri Light"/>
              </a:rPr>
              <a:t>Формирование траекторного сигнала</a:t>
            </a:r>
          </a:p>
        </p:txBody>
      </p:sp>
      <p:pic>
        <p:nvPicPr>
          <p:cNvPr id="4" name="Объект 3" descr="Изображение выглядит как линия, рисунок, диаграмма, зарисовка&#10;&#10;Автоматически созданное описание">
            <a:extLst>
              <a:ext uri="{FF2B5EF4-FFF2-40B4-BE49-F238E27FC236}">
                <a16:creationId xmlns:a16="http://schemas.microsoft.com/office/drawing/2014/main" id="{1992BB90-3365-BEC7-82E6-A6B64D85D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83686" y="861709"/>
            <a:ext cx="4453634" cy="2976596"/>
          </a:xfrm>
          <a:ln>
            <a:noFill/>
          </a:ln>
        </p:spPr>
      </p:pic>
      <p:pic>
        <p:nvPicPr>
          <p:cNvPr id="5" name="Рисунок 4" descr="ФГБОУ ВО «Московский авиационный институт (национальный исследовательский  университет)» | WOWPROFI">
            <a:extLst>
              <a:ext uri="{FF2B5EF4-FFF2-40B4-BE49-F238E27FC236}">
                <a16:creationId xmlns:a16="http://schemas.microsoft.com/office/drawing/2014/main" id="{2D9A72FC-B148-3C93-F269-02C4AB940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63807"/>
            <a:ext cx="702240" cy="681825"/>
          </a:xfrm>
          <a:prstGeom prst="rect">
            <a:avLst/>
          </a:prstGeom>
        </p:spPr>
      </p:pic>
      <p:pic>
        <p:nvPicPr>
          <p:cNvPr id="6" name="Рисунок 5" descr="Изображение выглядит как снимок экран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4CEB9048-6164-9DA8-781C-8DBD5E547F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" r="1572" b="-568"/>
          <a:stretch/>
        </p:blipFill>
        <p:spPr>
          <a:xfrm>
            <a:off x="1041291" y="4233607"/>
            <a:ext cx="5148036" cy="1095769"/>
          </a:xfrm>
          <a:prstGeom prst="rect">
            <a:avLst/>
          </a:prstGeom>
        </p:spPr>
      </p:pic>
      <p:pic>
        <p:nvPicPr>
          <p:cNvPr id="7" name="Рисунок 6" descr="Изображение выглядит как черный, темнота, черно-белый, пространство&#10;&#10;Автоматически созданное описание">
            <a:extLst>
              <a:ext uri="{FF2B5EF4-FFF2-40B4-BE49-F238E27FC236}">
                <a16:creationId xmlns:a16="http://schemas.microsoft.com/office/drawing/2014/main" id="{3E7E50C8-3A30-5F21-8F59-14123731AB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289" y="5089548"/>
            <a:ext cx="5151198" cy="126278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301180-9E3F-1A93-3C33-E7D73A7CA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668" y="-609"/>
            <a:ext cx="2743200" cy="365125"/>
          </a:xfrm>
        </p:spPr>
        <p:txBody>
          <a:bodyPr/>
          <a:lstStyle/>
          <a:p>
            <a:fld id="{285DC19C-03DA-4066-9FF7-D0BF1BC6D6F6}" type="slidenum">
              <a:rPr lang="ru-RU" sz="2800" dirty="0" smtClean="0">
                <a:latin typeface="Century Gothic"/>
              </a:rPr>
              <a:t>8</a:t>
            </a:fld>
            <a:endParaRPr lang="en-US" sz="2800">
              <a:latin typeface="Century Gothic"/>
              <a:ea typeface="Calibri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D50BA5-F086-0186-FE93-854A13398A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488" y="3629287"/>
            <a:ext cx="2540173" cy="486688"/>
          </a:xfrm>
          <a:prstGeom prst="rect">
            <a:avLst/>
          </a:prstGeom>
          <a:ln>
            <a:noFill/>
          </a:ln>
        </p:spPr>
      </p:pic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EE9E1380-8019-EF0D-6F3B-81E795765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Велесова Даниила Игоревича</a:t>
            </a:r>
          </a:p>
        </p:txBody>
      </p:sp>
      <p:pic>
        <p:nvPicPr>
          <p:cNvPr id="10" name="Рисунок 9" descr="Изображение выглядит как диаграмма, линия, круг, зарисовка&#10;&#10;Автоматически созданное описание">
            <a:extLst>
              <a:ext uri="{FF2B5EF4-FFF2-40B4-BE49-F238E27FC236}">
                <a16:creationId xmlns:a16="http://schemas.microsoft.com/office/drawing/2014/main" id="{67E278C7-0DEB-39C5-51E7-84CE294EAD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7487" y="3833160"/>
            <a:ext cx="4243712" cy="2511077"/>
          </a:xfrm>
          <a:prstGeom prst="rect">
            <a:avLst/>
          </a:prstGeom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3E5F91-DDFA-B507-7751-CA815D015CF3}"/>
              </a:ext>
            </a:extLst>
          </p:cNvPr>
          <p:cNvSpPr txBox="1"/>
          <p:nvPr/>
        </p:nvSpPr>
        <p:spPr>
          <a:xfrm>
            <a:off x="918575" y="1252603"/>
            <a:ext cx="614610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 dirty="0">
                <a:latin typeface="Century Gothic"/>
                <a:cs typeface="Calibri"/>
              </a:rPr>
              <a:t>A - точечный отражатель на земной поверхности;</a:t>
            </a:r>
            <a:endParaRPr lang="ru-RU" dirty="0"/>
          </a:p>
          <a:p>
            <a:pPr marL="285750" indent="-285750">
              <a:buFont typeface="Arial"/>
              <a:buChar char="•"/>
            </a:pPr>
            <a:r>
              <a:rPr lang="ru-RU" dirty="0">
                <a:latin typeface="Century Gothic"/>
                <a:cs typeface="Calibri"/>
              </a:rPr>
              <a:t>h  - высота полета ЛА;</a:t>
            </a:r>
          </a:p>
          <a:p>
            <a:pPr marL="285750" indent="-285750">
              <a:buFont typeface="Arial"/>
              <a:buChar char="•"/>
            </a:pPr>
            <a:r>
              <a:rPr lang="ru-RU" dirty="0">
                <a:latin typeface="Century Gothic"/>
                <a:cs typeface="Calibri"/>
              </a:rPr>
              <a:t>О' - линия полета ЛА;</a:t>
            </a:r>
          </a:p>
          <a:p>
            <a:pPr marL="285750" indent="-285750">
              <a:buFont typeface="Arial"/>
              <a:buChar char="•"/>
            </a:pPr>
            <a:r>
              <a:rPr lang="ru-RU" dirty="0">
                <a:latin typeface="Century Gothic"/>
                <a:cs typeface="Calibri"/>
              </a:rPr>
              <a:t>R0 - Наклонная дальность до точки А;</a:t>
            </a:r>
          </a:p>
          <a:p>
            <a:pPr marL="285750" indent="-285750">
              <a:buFont typeface="Arial"/>
              <a:buChar char="•"/>
            </a:pPr>
            <a:r>
              <a:rPr lang="ru-RU" dirty="0">
                <a:latin typeface="Century Gothic"/>
                <a:cs typeface="Calibri"/>
              </a:rPr>
              <a:t>L - интервал синтезирования апертуры (область видимости точки А);</a:t>
            </a:r>
          </a:p>
          <a:p>
            <a:pPr marL="285750" indent="-285750">
              <a:buFont typeface="Arial"/>
              <a:buChar char="•"/>
            </a:pPr>
            <a:r>
              <a:rPr lang="ru-RU" err="1">
                <a:latin typeface="Century Gothic"/>
                <a:cs typeface="Calibri"/>
              </a:rPr>
              <a:t>xi</a:t>
            </a:r>
            <a:r>
              <a:rPr lang="ru-RU" dirty="0">
                <a:latin typeface="Century Gothic"/>
                <a:cs typeface="Calibri"/>
              </a:rPr>
              <a:t> - координата;</a:t>
            </a:r>
          </a:p>
          <a:p>
            <a:pPr marL="285750" indent="-285750">
              <a:buFont typeface="Arial"/>
              <a:buChar char="•"/>
            </a:pPr>
            <a:r>
              <a:rPr lang="ru-RU" err="1">
                <a:latin typeface="Century Gothic"/>
                <a:cs typeface="Calibri"/>
              </a:rPr>
              <a:t>xi</a:t>
            </a:r>
            <a:r>
              <a:rPr lang="ru-RU" dirty="0">
                <a:latin typeface="Century Gothic"/>
                <a:cs typeface="Calibri"/>
              </a:rPr>
              <a:t> = V * </a:t>
            </a:r>
            <a:r>
              <a:rPr lang="ru-RU" err="1">
                <a:latin typeface="Century Gothic"/>
                <a:cs typeface="Calibri"/>
              </a:rPr>
              <a:t>ti</a:t>
            </a:r>
            <a:r>
              <a:rPr lang="ru-RU" dirty="0">
                <a:latin typeface="Century Gothic"/>
                <a:cs typeface="Calibri"/>
              </a:rPr>
              <a:t>, V - скорость ЛА;</a:t>
            </a:r>
          </a:p>
          <a:p>
            <a:pPr marL="285750" indent="-285750">
              <a:buFont typeface="Arial"/>
              <a:buChar char="•"/>
            </a:pPr>
            <a:r>
              <a:rPr lang="ru-RU" dirty="0">
                <a:latin typeface="Century Gothic"/>
                <a:cs typeface="Calibri"/>
              </a:rPr>
              <a:t>.                                      - дальность до i-ой точки</a:t>
            </a:r>
          </a:p>
        </p:txBody>
      </p:sp>
    </p:spTree>
    <p:extLst>
      <p:ext uri="{BB962C8B-B14F-4D97-AF65-F5344CB8AC3E}">
        <p14:creationId xmlns:p14="http://schemas.microsoft.com/office/powerpoint/2010/main" val="1293911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B0741F-054A-A4A6-E434-23EAF4294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825" y="365125"/>
            <a:ext cx="10347933" cy="1344613"/>
          </a:xfrm>
        </p:spPr>
        <p:txBody>
          <a:bodyPr>
            <a:normAutofit/>
          </a:bodyPr>
          <a:lstStyle/>
          <a:p>
            <a:r>
              <a:rPr lang="ru-RU" sz="2800" b="1" dirty="0">
                <a:solidFill>
                  <a:srgbClr val="00B0F0"/>
                </a:solidFill>
                <a:latin typeface="Century Gothic"/>
                <a:cs typeface="Calibri Light"/>
              </a:rPr>
              <a:t>Применение Быстрого преобразования Фурье для согласованной фильтрации сигнала</a:t>
            </a:r>
          </a:p>
        </p:txBody>
      </p:sp>
      <p:pic>
        <p:nvPicPr>
          <p:cNvPr id="5" name="Рисунок 4" descr="ФГБОУ ВО «Московский авиационный институт (национальный исследовательский  университет)» | WOWPROFI">
            <a:extLst>
              <a:ext uri="{FF2B5EF4-FFF2-40B4-BE49-F238E27FC236}">
                <a16:creationId xmlns:a16="http://schemas.microsoft.com/office/drawing/2014/main" id="{2D9A72FC-B148-3C93-F269-02C4AB940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363807"/>
            <a:ext cx="702240" cy="6818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DFE169-25CB-F909-A33B-10E36E96D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668" y="-609"/>
            <a:ext cx="2743200" cy="365125"/>
          </a:xfrm>
        </p:spPr>
        <p:txBody>
          <a:bodyPr/>
          <a:lstStyle/>
          <a:p>
            <a:fld id="{285DC19C-03DA-4066-9FF7-D0BF1BC6D6F6}" type="slidenum">
              <a:rPr lang="ru-RU" sz="2800" dirty="0" smtClean="0">
                <a:latin typeface="Century Gothic"/>
              </a:rPr>
              <a:t>9</a:t>
            </a:fld>
            <a:endParaRPr lang="en-US" sz="2800" dirty="0">
              <a:latin typeface="Century Gothic"/>
            </a:endParaRPr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EB633EEC-BBA2-6285-0A29-0455F98C9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Велесова Даниила Игоревича</a:t>
            </a:r>
          </a:p>
        </p:txBody>
      </p:sp>
      <p:pic>
        <p:nvPicPr>
          <p:cNvPr id="6" name="Объект 5" descr="Изображение выглядит как Шрифт, текст, рукописный текст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8833D292-5BC4-C867-F3A6-5121A0C92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7299" y="2271854"/>
            <a:ext cx="3530252" cy="1350332"/>
          </a:xfr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203256-8032-01B2-B8BA-73262B01A2A7}"/>
              </a:ext>
            </a:extLst>
          </p:cNvPr>
          <p:cNvSpPr txBox="1"/>
          <p:nvPr/>
        </p:nvSpPr>
        <p:spPr>
          <a:xfrm>
            <a:off x="1189973" y="1711890"/>
            <a:ext cx="10333972" cy="378565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ru-RU" sz="2400" dirty="0">
                <a:latin typeface="Century Gothic"/>
                <a:cs typeface="Calibri"/>
              </a:rPr>
              <a:t>Двумерное Быстрое преобразование Фурье</a:t>
            </a:r>
          </a:p>
          <a:p>
            <a:pPr marL="342900" indent="-342900">
              <a:buAutoNum type="arabicPeriod"/>
            </a:pPr>
            <a:endParaRPr lang="ru-RU" sz="2400" dirty="0">
              <a:latin typeface="Century Gothic"/>
              <a:cs typeface="Calibri"/>
            </a:endParaRPr>
          </a:p>
          <a:p>
            <a:pPr marL="342900" indent="-342900">
              <a:buAutoNum type="arabicPeriod"/>
            </a:pPr>
            <a:endParaRPr lang="ru-RU" sz="2400" dirty="0">
              <a:latin typeface="Century Gothic"/>
              <a:cs typeface="Calibri"/>
            </a:endParaRPr>
          </a:p>
          <a:p>
            <a:pPr marL="342900" indent="-342900">
              <a:buAutoNum type="arabicPeriod"/>
            </a:pPr>
            <a:endParaRPr lang="ru-RU" sz="2400" dirty="0">
              <a:latin typeface="Century Gothic"/>
              <a:cs typeface="Calibri"/>
            </a:endParaRPr>
          </a:p>
          <a:p>
            <a:pPr marL="342900" indent="-342900">
              <a:buAutoNum type="arabicPeriod"/>
            </a:pPr>
            <a:endParaRPr lang="ru-RU" sz="2400" dirty="0">
              <a:latin typeface="Century Gothic"/>
              <a:cs typeface="Calibri"/>
            </a:endParaRPr>
          </a:p>
          <a:p>
            <a:pPr marL="342900" indent="-342900">
              <a:buAutoNum type="arabicPeriod"/>
            </a:pPr>
            <a:r>
              <a:rPr lang="ru-RU" sz="2400" dirty="0">
                <a:latin typeface="Century Gothic"/>
                <a:cs typeface="Calibri"/>
              </a:rPr>
              <a:t>Формирование импульсной характеристики согласованного фильтра в частотной области</a:t>
            </a:r>
          </a:p>
          <a:p>
            <a:pPr marL="342900" indent="-342900">
              <a:buAutoNum type="arabicPeriod"/>
            </a:pPr>
            <a:endParaRPr lang="ru-RU" sz="2400" dirty="0">
              <a:latin typeface="Century Gothic"/>
              <a:cs typeface="Calibri"/>
            </a:endParaRPr>
          </a:p>
          <a:p>
            <a:pPr marL="342900" indent="-342900">
              <a:buAutoNum type="arabicPeriod"/>
            </a:pPr>
            <a:endParaRPr lang="ru-RU" sz="2400" dirty="0">
              <a:latin typeface="Century Gothic"/>
              <a:cs typeface="Calibri"/>
            </a:endParaRPr>
          </a:p>
          <a:p>
            <a:pPr marL="342900" indent="-342900">
              <a:buAutoNum type="arabicPeriod"/>
            </a:pPr>
            <a:r>
              <a:rPr lang="ru-RU" sz="2400" dirty="0">
                <a:latin typeface="Century Gothic"/>
                <a:cs typeface="Calibri"/>
              </a:rPr>
              <a:t>Фильтрация в частотной области</a:t>
            </a:r>
          </a:p>
        </p:txBody>
      </p:sp>
      <p:pic>
        <p:nvPicPr>
          <p:cNvPr id="7" name="Рисунок 6" descr="Изображение выглядит как Шрифт, текст, типография, каллиграфия&#10;&#10;Автоматически созданное описание">
            <a:extLst>
              <a:ext uri="{FF2B5EF4-FFF2-40B4-BE49-F238E27FC236}">
                <a16:creationId xmlns:a16="http://schemas.microsoft.com/office/drawing/2014/main" id="{A3161BB2-B83D-F9E5-D21B-CA6668969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932" y="4421557"/>
            <a:ext cx="6046548" cy="634914"/>
          </a:xfrm>
          <a:prstGeom prst="rect">
            <a:avLst/>
          </a:prstGeom>
          <a:ln>
            <a:noFill/>
          </a:ln>
        </p:spPr>
      </p:pic>
      <p:pic>
        <p:nvPicPr>
          <p:cNvPr id="11" name="Рисунок 10" descr="Изображение выглядит как Шрифт, типография, текст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6E8D73CB-1978-BE95-739F-D1BAD864E6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6515" y="5500035"/>
            <a:ext cx="2247900" cy="5238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632708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325</Words>
  <Application>Microsoft Office PowerPoint</Application>
  <PresentationFormat>Широкоэкранный</PresentationFormat>
  <Paragraphs>67</Paragraphs>
  <Slides>15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Тема Office</vt:lpstr>
      <vt:lpstr>Московский авиационный институт  (национальный исследовательский институт)</vt:lpstr>
      <vt:lpstr>Актуальность выпускной работы</vt:lpstr>
      <vt:lpstr>Цель и задачи выпускной работы</vt:lpstr>
      <vt:lpstr>Постановка задачи</vt:lpstr>
      <vt:lpstr>Основные этапы выпускной работы</vt:lpstr>
      <vt:lpstr>Стек технологий</vt:lpstr>
      <vt:lpstr>Процесс формирования радиолокационного изображения</vt:lpstr>
      <vt:lpstr>Формирование траекторного сигнала</vt:lpstr>
      <vt:lpstr>Применение Быстрого преобразования Фурье для согласованной фильтрации сигнала</vt:lpstr>
      <vt:lpstr>Множественный фильтр</vt:lpstr>
      <vt:lpstr>Множественный фильтр</vt:lpstr>
      <vt:lpstr>Описание программной разработки</vt:lpstr>
      <vt:lpstr>Пример полученных изображений</vt:lpstr>
      <vt:lpstr>Пример полученных изображений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>Гаврилов К.Ю.</cp:lastModifiedBy>
  <cp:revision>1784</cp:revision>
  <dcterms:created xsi:type="dcterms:W3CDTF">2023-10-31T17:26:29Z</dcterms:created>
  <dcterms:modified xsi:type="dcterms:W3CDTF">2024-06-03T18:18:36Z</dcterms:modified>
</cp:coreProperties>
</file>